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90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5" r:id="rId9"/>
    <p:sldId id="276" r:id="rId10"/>
    <p:sldId id="277" r:id="rId11"/>
    <p:sldId id="285" r:id="rId12"/>
    <p:sldId id="290" r:id="rId13"/>
    <p:sldId id="286" r:id="rId14"/>
    <p:sldId id="278" r:id="rId15"/>
    <p:sldId id="279" r:id="rId16"/>
    <p:sldId id="280" r:id="rId17"/>
    <p:sldId id="270" r:id="rId18"/>
    <p:sldId id="287" r:id="rId19"/>
    <p:sldId id="288" r:id="rId20"/>
    <p:sldId id="289" r:id="rId21"/>
    <p:sldId id="282" r:id="rId22"/>
    <p:sldId id="284" r:id="rId23"/>
    <p:sldId id="283" r:id="rId24"/>
    <p:sldId id="269" r:id="rId25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3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5FB34B-6598-4245-8287-351C0129F30A}" type="datetimeFigureOut">
              <a:rPr lang="en-US" smtClean="0"/>
              <a:t>12/15/2022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EA0BD-6B7F-4C98-A15C-20EF76AEA9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24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EA0BD-6B7F-4C98-A15C-20EF76AEA9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0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170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12097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115577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06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3712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306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802973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031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927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05456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893411"/>
      </p:ext>
    </p:extLst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>
              <a:lnSpc>
                <a:spcPts val="1240"/>
              </a:lnSpc>
            </a:pPr>
            <a:r>
              <a:rPr lang="en-US" spc="-5" dirty="0"/>
              <a:t>LAKE 2022: Conservation of wetlands: ecosystem-based adaptation of climate change, December 28-30, 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4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5132" y="172440"/>
            <a:ext cx="10962111" cy="839974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3441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710"/>
              </a:spcBef>
            </a:pPr>
            <a:r>
              <a:rPr lang="en-I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AUDIT REPORT OF OUR SCHOOL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 dirty="0"/>
              <a:t>12/1/2022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</a:t>
            </a:fld>
            <a:endParaRPr lang="en-US" dirty="0"/>
          </a:p>
        </p:txBody>
      </p:sp>
      <p:sp>
        <p:nvSpPr>
          <p:cNvPr id="3" name="object 3"/>
          <p:cNvSpPr txBox="1"/>
          <p:nvPr/>
        </p:nvSpPr>
        <p:spPr>
          <a:xfrm>
            <a:off x="62485" y="1394462"/>
            <a:ext cx="11793220" cy="743793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895"/>
              </a:lnSpc>
            </a:pPr>
            <a:r>
              <a:rPr lang="en-IN" sz="2600" dirty="0" err="1">
                <a:latin typeface="Times New Roman"/>
                <a:cs typeface="Times New Roman"/>
              </a:rPr>
              <a:t>Disha</a:t>
            </a:r>
            <a:r>
              <a:rPr lang="en-IN" sz="2600" dirty="0">
                <a:latin typeface="Times New Roman"/>
                <a:cs typeface="Times New Roman"/>
              </a:rPr>
              <a:t> Rodrigues, </a:t>
            </a:r>
            <a:r>
              <a:rPr lang="en-IN" sz="2600" dirty="0" err="1">
                <a:latin typeface="Times New Roman"/>
                <a:cs typeface="Times New Roman"/>
              </a:rPr>
              <a:t>Shravya</a:t>
            </a:r>
            <a:r>
              <a:rPr lang="en-IN" sz="2600" dirty="0">
                <a:latin typeface="Times New Roman"/>
                <a:cs typeface="Times New Roman"/>
              </a:rPr>
              <a:t> R.C</a:t>
            </a:r>
            <a:r>
              <a:rPr lang="en-IN" sz="2600" dirty="0" smtClean="0">
                <a:latin typeface="Times New Roman"/>
                <a:cs typeface="Times New Roman"/>
              </a:rPr>
              <a:t>, </a:t>
            </a:r>
            <a:r>
              <a:rPr lang="en-IN" sz="2600" dirty="0" err="1" smtClean="0">
                <a:latin typeface="Times New Roman"/>
                <a:cs typeface="Times New Roman"/>
              </a:rPr>
              <a:t>Rishith.H</a:t>
            </a:r>
            <a:endParaRPr lang="en-US" sz="2600" dirty="0">
              <a:latin typeface="Times New Roman"/>
              <a:cs typeface="Times New Roman"/>
            </a:endParaRPr>
          </a:p>
          <a:p>
            <a:pPr algn="ctr">
              <a:lnSpc>
                <a:spcPts val="2895"/>
              </a:lnSpc>
            </a:pPr>
            <a:r>
              <a:rPr lang="en-US" sz="2600" dirty="0">
                <a:latin typeface="Times New Roman"/>
                <a:cs typeface="Times New Roman"/>
              </a:rPr>
              <a:t>Grade : 8 th </a:t>
            </a:r>
            <a:endParaRPr sz="26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7323" y="2321051"/>
            <a:ext cx="10789920" cy="454612"/>
          </a:xfrm>
          <a:prstGeom prst="rect">
            <a:avLst/>
          </a:prstGeom>
          <a:ln w="12192">
            <a:solidFill>
              <a:srgbClr val="000000"/>
            </a:solidFill>
          </a:ln>
        </p:spPr>
        <p:txBody>
          <a:bodyPr vert="horz" wrap="square" lIns="0" tIns="844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665"/>
              </a:spcBef>
            </a:pPr>
            <a:r>
              <a:rPr sz="2400" i="1" spc="-5" dirty="0">
                <a:latin typeface="Times New Roman"/>
                <a:cs typeface="Times New Roman"/>
              </a:rPr>
              <a:t>Affiliat</a:t>
            </a:r>
            <a:r>
              <a:rPr lang="en-US" sz="2400" i="1" spc="-5" dirty="0">
                <a:latin typeface="Times New Roman"/>
                <a:cs typeface="Times New Roman"/>
              </a:rPr>
              <a:t>ed to CBSE ,New Delhi 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8242" y="6427115"/>
            <a:ext cx="679513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LAKE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2022:</a:t>
            </a:r>
            <a:r>
              <a:rPr sz="1200" spc="1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Conservation</a:t>
            </a:r>
            <a:r>
              <a:rPr sz="1200" spc="-2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wetlands: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ecosystem-based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adaptation</a:t>
            </a:r>
            <a:r>
              <a:rPr sz="1200" spc="-3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of</a:t>
            </a:r>
            <a:r>
              <a:rPr sz="1200" spc="5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climate</a:t>
            </a:r>
            <a:r>
              <a:rPr sz="1200" spc="10" dirty="0">
                <a:solidFill>
                  <a:srgbClr val="888888"/>
                </a:solidFill>
                <a:latin typeface="Calibri"/>
                <a:cs typeface="Calibri"/>
              </a:rPr>
              <a:t> 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change,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December</a:t>
            </a:r>
            <a:r>
              <a:rPr sz="1200" spc="-5" dirty="0">
                <a:solidFill>
                  <a:srgbClr val="888888"/>
                </a:solidFill>
                <a:latin typeface="Calibri"/>
                <a:cs typeface="Calibri"/>
              </a:rPr>
              <a:t> 28-30, </a:t>
            </a: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2022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89466" y="3080422"/>
            <a:ext cx="6395607" cy="268257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916941" y="6427115"/>
            <a:ext cx="6889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12/1/2022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171935" y="6427115"/>
            <a:ext cx="102871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3080422"/>
            <a:ext cx="3964432" cy="23534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C4BBC0-992C-014F-BDED-6342C01F0384}"/>
              </a:ext>
            </a:extLst>
          </p:cNvPr>
          <p:cNvSpPr txBox="1"/>
          <p:nvPr/>
        </p:nvSpPr>
        <p:spPr>
          <a:xfrm>
            <a:off x="5181600" y="2479963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45" y="287179"/>
            <a:ext cx="60068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STATUS- SPIDERS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77547"/>
              </p:ext>
            </p:extLst>
          </p:nvPr>
        </p:nvGraphicFramePr>
        <p:xfrm>
          <a:off x="1066800" y="1613348"/>
          <a:ext cx="9601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43098466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9243842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356785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SERIAL NUMBER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Common name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Zoological name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63261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Dome</a:t>
                      </a:r>
                      <a:r>
                        <a:rPr lang="en-US" sz="2000" baseline="0" dirty="0" smtClean="0"/>
                        <a:t> tent spider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Crytophora</a:t>
                      </a:r>
                      <a:r>
                        <a:rPr lang="en-US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moluccenis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7668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Giant</a:t>
                      </a:r>
                      <a:r>
                        <a:rPr lang="en-US" sz="2000" baseline="0" dirty="0" smtClean="0"/>
                        <a:t> golden orb weaver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Nephilia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0554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Giant</a:t>
                      </a:r>
                      <a:r>
                        <a:rPr lang="en-US" sz="2000" baseline="0" dirty="0" smtClean="0"/>
                        <a:t> wood spider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Nephila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pilipes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39865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House</a:t>
                      </a:r>
                      <a:r>
                        <a:rPr lang="en-US" sz="2000" baseline="0" dirty="0" smtClean="0"/>
                        <a:t> spider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Parasteatoda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tepidariorum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426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Yellow</a:t>
                      </a:r>
                      <a:r>
                        <a:rPr lang="en-US" sz="2000" baseline="0" dirty="0" smtClean="0"/>
                        <a:t> spider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Cheiracanthium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inclusum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60303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Daddy long legs spider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Pholcus</a:t>
                      </a:r>
                      <a:r>
                        <a:rPr lang="en-US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phalangioides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44762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Orb-weaver spider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Anepsion</a:t>
                      </a:r>
                      <a:r>
                        <a:rPr lang="en-US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maritatum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8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06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45" y="287179"/>
            <a:ext cx="60068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STATUS- SPIDERS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81100" y="1409700"/>
            <a:ext cx="3733800" cy="457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19674" y="2295524"/>
            <a:ext cx="3733801" cy="280035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49" y="1821765"/>
            <a:ext cx="3031261" cy="368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22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45" y="287179"/>
            <a:ext cx="60068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STATUS- SPIDERS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78420" y="1280611"/>
            <a:ext cx="4267200" cy="51856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3500" y="2286321"/>
            <a:ext cx="41656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130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45" y="287179"/>
            <a:ext cx="60068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STATUS- BUTTERFLIES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13</a:t>
            </a:fld>
            <a:endParaRPr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052923"/>
            <a:ext cx="3656817" cy="3582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15415"/>
            <a:ext cx="4891604" cy="354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06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45" y="287179"/>
            <a:ext cx="60068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STATUS- REPTILES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731962"/>
              </p:ext>
            </p:extLst>
          </p:nvPr>
        </p:nvGraphicFramePr>
        <p:xfrm>
          <a:off x="2010899" y="1676400"/>
          <a:ext cx="8127999" cy="1584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29934705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524483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245238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Serial number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Zoological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name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9046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Calotes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spp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Garden lizard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99537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Hemidactylis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spp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house gecko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713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Ptyas</a:t>
                      </a:r>
                      <a:r>
                        <a:rPr lang="en-US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mucocus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 snake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974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2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0800000" flipV="1">
            <a:off x="304796" y="227173"/>
            <a:ext cx="1127760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CONSERVATION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F2344-2CF2-7149-8D0E-70E35F430ACD}"/>
              </a:ext>
            </a:extLst>
          </p:cNvPr>
          <p:cNvSpPr txBox="1"/>
          <p:nvPr/>
        </p:nvSpPr>
        <p:spPr>
          <a:xfrm>
            <a:off x="304798" y="1447800"/>
            <a:ext cx="112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N" dirty="0"/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7622" y="1143000"/>
            <a:ext cx="11244778" cy="5105400"/>
          </a:xfrm>
        </p:spPr>
        <p:txBody>
          <a:bodyPr>
            <a:norm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harvesting is practiced rigorously at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Vagdevi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Vilas Institutions with several percolating and harvesting wells in each premises.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rainwater re-usage facility also by harnessing the terrace water through proper pipelines and filters which is stored in an underground RCC tank of 2,00,000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litre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capacity which is used for gardening and sanitary maintenance.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3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0800000" flipV="1">
            <a:off x="304796" y="227173"/>
            <a:ext cx="11277603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CONSERVATION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MEASURES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F2344-2CF2-7149-8D0E-70E35F430ACD}"/>
              </a:ext>
            </a:extLst>
          </p:cNvPr>
          <p:cNvSpPr txBox="1"/>
          <p:nvPr/>
        </p:nvSpPr>
        <p:spPr>
          <a:xfrm>
            <a:off x="304798" y="1447800"/>
            <a:ext cx="112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N" dirty="0"/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7622" y="1143000"/>
            <a:ext cx="6444178" cy="51054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Vagdevi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Vilas School, an educational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institution- MARATHALLI BRANCH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announced the successful installation of a 100 kW rooftop solar plant in its campus by partnering with Tata Power Solar.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147591"/>
            <a:ext cx="4494966" cy="299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5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06CB-0E18-6D45-9708-2812A574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AND MANAGEMENT PRACTICES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97E2-CDD4-0B49-88BD-2922BFAE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Organic composting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EEDA-7DF1-444A-ACB5-DEC833D8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4EF78-8564-584C-90CB-D81A73A1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20237" y="892646"/>
            <a:ext cx="4525963" cy="591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26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06CB-0E18-6D45-9708-2812A574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AND MANAGEMENT PRACTICES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97E2-CDD4-0B49-88BD-2922BFAE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PLANTATION DRIVES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EEDA-7DF1-444A-ACB5-DEC833D8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4EF78-8564-584C-90CB-D81A73A1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18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351025"/>
            <a:ext cx="4835525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1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06CB-0E18-6D45-9708-2812A574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AND MANAGEMENT PRACTICES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97E2-CDD4-0B49-88BD-2922BFAE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LUSH GREEN CAMPUS</a:t>
            </a:r>
            <a:endParaRPr lang="en-IN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EEDA-7DF1-444A-ACB5-DEC833D8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4EF78-8564-584C-90CB-D81A73A1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19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489" y="2520161"/>
            <a:ext cx="8695336" cy="3606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90975" y="549133"/>
            <a:ext cx="3905249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152400" y="990601"/>
            <a:ext cx="11734800" cy="5093061"/>
          </a:xfrm>
          <a:prstGeom prst="rect">
            <a:avLst/>
          </a:prstGeom>
        </p:spPr>
        <p:txBody>
          <a:bodyPr vert="horz" wrap="square" lIns="0" tIns="141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241300" algn="l"/>
              </a:tabLst>
            </a:pPr>
            <a:endParaRPr sz="28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10"/>
              </a:spcBef>
              <a:tabLst>
                <a:tab pos="241300" algn="l"/>
              </a:tabLst>
            </a:pPr>
            <a:endParaRPr sz="28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AD4B60-CA1E-1F4D-AFEB-0E42948CF790}"/>
              </a:ext>
            </a:extLst>
          </p:cNvPr>
          <p:cNvSpPr txBox="1"/>
          <p:nvPr/>
        </p:nvSpPr>
        <p:spPr>
          <a:xfrm>
            <a:off x="5181600" y="2514600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4A0B6C4-7D95-8541-942D-F43AA2F68B6A}"/>
              </a:ext>
            </a:extLst>
          </p:cNvPr>
          <p:cNvSpPr txBox="1"/>
          <p:nvPr/>
        </p:nvSpPr>
        <p:spPr>
          <a:xfrm>
            <a:off x="381000" y="1221616"/>
            <a:ext cx="11277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IN" dirty="0"/>
              <a:t> 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 audit is defined as an official examination of the effects a school has on the environment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to improve the existing practices with the  aim of reducing the adverse effects of these on the environment concerned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Self-enquiry is a natural and expected development of quality education. Therefore, it is necessary that the institution must evaluate its contribution to a sustainable future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It can create health awareness and promote environmental awareness and ethics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06CB-0E18-6D45-9708-2812A574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MITIGATION AND MANAGEMENT PRACTICES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EEDA-7DF1-444A-ACB5-DEC833D8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4EF78-8564-584C-90CB-D81A73A1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20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99063" y="1192164"/>
            <a:ext cx="4572000" cy="50229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276975" y="2018592"/>
            <a:ext cx="4648200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89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06CB-0E18-6D45-9708-2812A574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97E2-CDD4-0B49-88BD-2922BFAE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 an outcome efforts, focus to assess the consumption of energy, electricity, water consumption, disposal of liquid waste, e-waste planting the new saplings to reduce carbon foot prints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Various awareness programs will be helpful to motivate all the staff members for optimized sustainable use of available resources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long term goal is to collect baseline data of environmental parameters and resolve environmental issue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EEDA-7DF1-444A-ACB5-DEC833D8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4EF78-8564-584C-90CB-D81A73A1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83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06CB-0E18-6D45-9708-2812A574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97E2-CDD4-0B49-88BD-2922BFAE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Traditionally we are good and efficient users of natural resources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over the period of time excess use of resources have become habitual especially in common areas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necessary to check whether our activities are consuming more than required resources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helps to regulate all such practices and gives an efficient way of natural resource utilization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era of climate change and resource depletion it is necessary to verify the process and convert it to green and clean one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EEDA-7DF1-444A-ACB5-DEC833D8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4EF78-8564-584C-90CB-D81A73A1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4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206CB-0E18-6D45-9708-2812A574F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5C97E2-CDD4-0B49-88BD-2922BFAE0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NEP  2006. National environmental policy, 2006. Ministry of environment, Forest and climate change,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Patil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Langi. B., Gaurav. M. 2018. Green audit in academic institutes. International journal of multidisciplinary educational research 8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Green audit report 2021-22.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Uttarakhand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open university.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74EEDA-7DF1-444A-ACB5-DEC833D8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14EF78-8564-584C-90CB-D81A73A1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94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ED326BC-8DA4-434F-9735-4F58575F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3105" y="2288495"/>
            <a:ext cx="4641273" cy="1180089"/>
          </a:xfrm>
        </p:spPr>
        <p:txBody>
          <a:bodyPr>
            <a:normAutofit/>
          </a:bodyPr>
          <a:lstStyle/>
          <a:p>
            <a:r>
              <a:rPr lang="en-IN"/>
              <a:t>THANK YOU</a:t>
            </a:r>
            <a:endParaRPr lang="en-US"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E8D8FC48-CB81-EE44-B816-0606DD0603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1942702" y="-2166938"/>
            <a:ext cx="511968" cy="6826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1C75B-1CD8-6044-9182-591324D93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12700">
              <a:lnSpc>
                <a:spcPts val="1240"/>
              </a:lnSpc>
            </a:pPr>
            <a:r>
              <a:rPr lang="en-US"/>
              <a:t>12/1/2022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8EEA49-123A-DD48-AAF4-FB46CB6BC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lang="en-US" smtClean="0"/>
              <a:t>24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7204A3-8BBA-0A43-B016-15ED5804C774}"/>
              </a:ext>
            </a:extLst>
          </p:cNvPr>
          <p:cNvSpPr txBox="1"/>
          <p:nvPr/>
        </p:nvSpPr>
        <p:spPr>
          <a:xfrm>
            <a:off x="9558975" y="136518"/>
            <a:ext cx="4374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/>
              <a:t>      </a:t>
            </a:r>
            <a:endParaRPr lang="en-US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C61CCC07-9DAB-3246-864D-A09E60D2F9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3800103"/>
            <a:ext cx="3345543" cy="2670531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6C8CF7E0-5155-B743-AB24-57539D5B4D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33" y="3800103"/>
            <a:ext cx="2891129" cy="2597374"/>
          </a:xfrm>
          <a:prstGeom prst="rect">
            <a:avLst/>
          </a:prstGeom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954FCB5-C654-FD42-A7B8-4A48DADD13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362" y="3800104"/>
            <a:ext cx="3983038" cy="2399760"/>
          </a:xfrm>
          <a:prstGeom prst="rect">
            <a:avLst/>
          </a:prstGeom>
        </p:spPr>
      </p:pic>
      <p:pic>
        <p:nvPicPr>
          <p:cNvPr id="3" name="Picture 7">
            <a:extLst>
              <a:ext uri="{FF2B5EF4-FFF2-40B4-BE49-F238E27FC236}">
                <a16:creationId xmlns:a16="http://schemas.microsoft.com/office/drawing/2014/main" id="{12FD17EA-FB1E-6345-9A8C-3F6182F09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4043362" y="191509"/>
            <a:ext cx="4105275" cy="2096985"/>
          </a:xfrm>
          <a:prstGeom prst="rect">
            <a:avLst/>
          </a:prstGeom>
        </p:spPr>
      </p:pic>
      <p:pic>
        <p:nvPicPr>
          <p:cNvPr id="8" name="Picture 11">
            <a:extLst>
              <a:ext uri="{FF2B5EF4-FFF2-40B4-BE49-F238E27FC236}">
                <a16:creationId xmlns:a16="http://schemas.microsoft.com/office/drawing/2014/main" id="{E4FD606F-98F5-9949-B4D7-C900F80A89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380" y="136519"/>
            <a:ext cx="3228398" cy="2096986"/>
          </a:xfrm>
          <a:prstGeom prst="rect">
            <a:avLst/>
          </a:prstGeom>
        </p:spPr>
      </p:pic>
      <p:pic>
        <p:nvPicPr>
          <p:cNvPr id="12" name="Picture 12">
            <a:extLst>
              <a:ext uri="{FF2B5EF4-FFF2-40B4-BE49-F238E27FC236}">
                <a16:creationId xmlns:a16="http://schemas.microsoft.com/office/drawing/2014/main" id="{060F50BA-3011-DF44-B487-F10D29A455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191508"/>
            <a:ext cx="3574762" cy="209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51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810000" y="561905"/>
            <a:ext cx="433349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32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 rot="212978">
            <a:off x="1345469" y="3943690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 rot="10800000" flipV="1">
            <a:off x="762000" y="-1405828"/>
            <a:ext cx="11430000" cy="3234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935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80B24-F5C1-8F4C-B511-03CBCBD3600C}"/>
              </a:ext>
            </a:extLst>
          </p:cNvPr>
          <p:cNvSpPr txBox="1"/>
          <p:nvPr/>
        </p:nvSpPr>
        <p:spPr>
          <a:xfrm>
            <a:off x="306778" y="1828664"/>
            <a:ext cx="1165761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recognize the initiative taken by the school/institution towards environmental conservation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and recognize the effects of an organization on the environment and vice-versa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study about the biodiversity of the school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check the green practices followed by our school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conduct a well formulated report to understand where we stand on environmental soundness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140E15-7F5B-814D-B034-03DB18FF84F0}"/>
              </a:ext>
            </a:extLst>
          </p:cNvPr>
          <p:cNvSpPr txBox="1"/>
          <p:nvPr/>
        </p:nvSpPr>
        <p:spPr>
          <a:xfrm>
            <a:off x="5221184" y="181197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9E44B-A9DA-C648-9967-2EDD4573AABC}"/>
              </a:ext>
            </a:extLst>
          </p:cNvPr>
          <p:cNvSpPr txBox="1"/>
          <p:nvPr/>
        </p:nvSpPr>
        <p:spPr>
          <a:xfrm>
            <a:off x="5221184" y="181197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03F851-FE08-3741-A7A6-94020010FBE6}"/>
              </a:ext>
            </a:extLst>
          </p:cNvPr>
          <p:cNvSpPr txBox="1"/>
          <p:nvPr/>
        </p:nvSpPr>
        <p:spPr>
          <a:xfrm>
            <a:off x="5221184" y="181197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13A591-A13C-FA4D-A07A-9C7CABE40419}"/>
              </a:ext>
            </a:extLst>
          </p:cNvPr>
          <p:cNvSpPr txBox="1"/>
          <p:nvPr/>
        </p:nvSpPr>
        <p:spPr>
          <a:xfrm>
            <a:off x="5221184" y="181197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 idx="4294967295"/>
          </p:nvPr>
        </p:nvSpPr>
        <p:spPr>
          <a:xfrm>
            <a:off x="533791" y="321288"/>
            <a:ext cx="4573588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8600" y="1378754"/>
            <a:ext cx="11353800" cy="6471643"/>
          </a:xfrm>
          <a:prstGeom prst="rect">
            <a:avLst/>
          </a:prstGeom>
        </p:spPr>
        <p:txBody>
          <a:bodyPr vert="horz" wrap="square" lIns="0" tIns="13335" rIns="0" bIns="0" numCol="1" rtlCol="0">
            <a:spAutoFit/>
          </a:bodyPr>
          <a:lstStyle/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r>
              <a:rPr lang="en-IN" sz="2400" dirty="0">
                <a:latin typeface="Times New Roman"/>
                <a:cs typeface="Times New Roman"/>
              </a:rPr>
              <a:t> </a:t>
            </a: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lang="en-US" sz="2400" dirty="0">
              <a:latin typeface="Times New Roman"/>
              <a:cs typeface="Times New Roman"/>
            </a:endParaRPr>
          </a:p>
          <a:p>
            <a:pPr marL="12065" algn="just">
              <a:lnSpc>
                <a:spcPct val="100000"/>
              </a:lnSpc>
              <a:tabLst>
                <a:tab pos="299085" algn="l"/>
                <a:tab pos="299720" algn="l"/>
              </a:tabLst>
            </a:pPr>
            <a:endParaRPr sz="2400" dirty="0">
              <a:latin typeface="Times New Roman"/>
              <a:cs typeface="Times New Roman"/>
            </a:endParaRPr>
          </a:p>
          <a:p>
            <a:pPr marL="1383665" lvl="1">
              <a:lnSpc>
                <a:spcPct val="100000"/>
              </a:lnSpc>
              <a:spcBef>
                <a:spcPts val="1440"/>
              </a:spcBef>
              <a:tabLst>
                <a:tab pos="1670685" algn="l"/>
                <a:tab pos="1671320" algn="l"/>
              </a:tabLst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14889-C106-8142-8F34-77127A7BACD6}"/>
              </a:ext>
            </a:extLst>
          </p:cNvPr>
          <p:cNvSpPr txBox="1"/>
          <p:nvPr/>
        </p:nvSpPr>
        <p:spPr>
          <a:xfrm>
            <a:off x="5181600" y="707175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92DF39-F842-D042-AE6F-1D5EA3A0A2EA}"/>
              </a:ext>
            </a:extLst>
          </p:cNvPr>
          <p:cNvSpPr txBox="1"/>
          <p:nvPr/>
        </p:nvSpPr>
        <p:spPr>
          <a:xfrm>
            <a:off x="5181600" y="707175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1BB6C-E34F-184C-A963-CB853A74E5EA}"/>
              </a:ext>
            </a:extLst>
          </p:cNvPr>
          <p:cNvSpPr txBox="1"/>
          <p:nvPr/>
        </p:nvSpPr>
        <p:spPr>
          <a:xfrm>
            <a:off x="5181600" y="7071756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D17B0A-B1D9-9A4A-A5B7-76F887078404}"/>
              </a:ext>
            </a:extLst>
          </p:cNvPr>
          <p:cNvSpPr txBox="1"/>
          <p:nvPr/>
        </p:nvSpPr>
        <p:spPr>
          <a:xfrm>
            <a:off x="228600" y="1955470"/>
            <a:ext cx="11171712" cy="1473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2AE322-1AD6-8349-B94D-DF61A57EB0D0}"/>
              </a:ext>
            </a:extLst>
          </p:cNvPr>
          <p:cNvSpPr txBox="1"/>
          <p:nvPr/>
        </p:nvSpPr>
        <p:spPr>
          <a:xfrm>
            <a:off x="506651" y="987309"/>
            <a:ext cx="732313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green audit has three stages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Pre-audit stage-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identification of the target areas for auditing. The following target areas were identified; 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use system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status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limatic conditions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nergy consumption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ater resources and management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stage-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collection of data, observation and interaction</a:t>
            </a:r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I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Post-audit stage-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Include production of final report, prepare an action plan to overcome the flaws and keep a watch on the action plan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IN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D28DC5-C9B9-FE4B-9067-8D8D96888A93}"/>
              </a:ext>
            </a:extLst>
          </p:cNvPr>
          <p:cNvSpPr txBox="1"/>
          <p:nvPr/>
        </p:nvSpPr>
        <p:spPr>
          <a:xfrm>
            <a:off x="5107379" y="39346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  <p:pic>
        <p:nvPicPr>
          <p:cNvPr id="12" name="Picture 12">
            <a:extLst>
              <a:ext uri="{FF2B5EF4-FFF2-40B4-BE49-F238E27FC236}">
                <a16:creationId xmlns:a16="http://schemas.microsoft.com/office/drawing/2014/main" id="{2D75F22B-F904-C946-8135-7FC02834BA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4901" y="1955470"/>
            <a:ext cx="3654631" cy="37199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E4CD45-2365-964A-8A2C-EA1C707EA0D4}"/>
              </a:ext>
            </a:extLst>
          </p:cNvPr>
          <p:cNvSpPr txBox="1"/>
          <p:nvPr/>
        </p:nvSpPr>
        <p:spPr>
          <a:xfrm>
            <a:off x="5142015" y="3934691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0800000" flipV="1">
            <a:off x="304798" y="227173"/>
            <a:ext cx="4613566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STAGE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F2344-2CF2-7149-8D0E-70E35F430ACD}"/>
              </a:ext>
            </a:extLst>
          </p:cNvPr>
          <p:cNvSpPr txBox="1"/>
          <p:nvPr/>
        </p:nvSpPr>
        <p:spPr>
          <a:xfrm>
            <a:off x="304798" y="1447800"/>
            <a:ext cx="112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N" dirty="0"/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7623" y="1066800"/>
            <a:ext cx="7010402" cy="5181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LAND USE-SYSTEM</a:t>
            </a:r>
          </a:p>
          <a:p>
            <a:r>
              <a:rPr lang="en-US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VVSB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campus </a:t>
            </a:r>
            <a:r>
              <a:rPr lang="en-US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a distinctive and joyful, pollution  free and pleasant  environment amidst  green and serene </a:t>
            </a:r>
            <a:r>
              <a:rPr 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atmosphere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huge playground with Basket Ball  and Volley Ball courts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athletic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tracks.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 Park where students   ‘do science’ and ‘ learn by doing’ . 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exclusive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Khanija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Bhavana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that showcases an array of minerals  in their original extracted form set up with the help of Mines and Geology Department, Govt. of India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2" y="2506073"/>
            <a:ext cx="4343400" cy="2836955"/>
          </a:xfrm>
          <a:prstGeom prst="rect">
            <a:avLst/>
          </a:prstGeom>
        </p:spPr>
      </p:pic>
      <p:sp>
        <p:nvSpPr>
          <p:cNvPr id="10" name="TextBox 5"/>
          <p:cNvSpPr txBox="1"/>
          <p:nvPr/>
        </p:nvSpPr>
        <p:spPr>
          <a:xfrm>
            <a:off x="7792331" y="1032301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Vagdevi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chool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idadi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Coordinates- 12.7421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 N, 77.4302° 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 rot="10800000" flipV="1">
            <a:off x="152400" y="356535"/>
            <a:ext cx="11277603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AUDIT STAGE</a:t>
            </a:r>
            <a:b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CLIMATIC PARAMETERS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6F2344-2CF2-7149-8D0E-70E35F430ACD}"/>
              </a:ext>
            </a:extLst>
          </p:cNvPr>
          <p:cNvSpPr txBox="1"/>
          <p:nvPr/>
        </p:nvSpPr>
        <p:spPr>
          <a:xfrm>
            <a:off x="304798" y="1447800"/>
            <a:ext cx="11277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IN" dirty="0"/>
              <a:t>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37621" y="1834717"/>
            <a:ext cx="11244778" cy="5105400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area in which the school is located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tropical climate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winter, there is much less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rainfall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summer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here averages 24.0 °C | 75.1 °F. About 952 mm | 37.5 inch of precipitation falls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annually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month with the highest relative humidity is August (78.28 %). The month with the lowest relative humidity is March (40.90 %).</a:t>
            </a:r>
          </a:p>
          <a:p>
            <a:pPr fontAlgn="base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month with the highest number of rainy days is July (19.00 days). The month with the lowest number of rainy days is January (1.47 days).</a:t>
            </a: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79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45" y="287179"/>
            <a:ext cx="60068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STATUS- PLANT SPECIES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164069"/>
              </p:ext>
            </p:extLst>
          </p:nvPr>
        </p:nvGraphicFramePr>
        <p:xfrm>
          <a:off x="230358" y="1381479"/>
          <a:ext cx="11731283" cy="52613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2821">
                  <a:extLst>
                    <a:ext uri="{9D8B030D-6E8A-4147-A177-3AD203B41FA5}">
                      <a16:colId xmlns:a16="http://schemas.microsoft.com/office/drawing/2014/main" val="3905626583"/>
                    </a:ext>
                  </a:extLst>
                </a:gridCol>
                <a:gridCol w="2932821">
                  <a:extLst>
                    <a:ext uri="{9D8B030D-6E8A-4147-A177-3AD203B41FA5}">
                      <a16:colId xmlns:a16="http://schemas.microsoft.com/office/drawing/2014/main" val="3248969131"/>
                    </a:ext>
                  </a:extLst>
                </a:gridCol>
                <a:gridCol w="2288016">
                  <a:extLst>
                    <a:ext uri="{9D8B030D-6E8A-4147-A177-3AD203B41FA5}">
                      <a16:colId xmlns:a16="http://schemas.microsoft.com/office/drawing/2014/main" val="2928793248"/>
                    </a:ext>
                  </a:extLst>
                </a:gridCol>
                <a:gridCol w="3577625">
                  <a:extLst>
                    <a:ext uri="{9D8B030D-6E8A-4147-A177-3AD203B41FA5}">
                      <a16:colId xmlns:a16="http://schemas.microsoft.com/office/drawing/2014/main" val="1169914622"/>
                    </a:ext>
                  </a:extLst>
                </a:gridCol>
              </a:tblGrid>
              <a:tr h="391311">
                <a:tc>
                  <a:txBody>
                    <a:bodyPr/>
                    <a:lstStyle/>
                    <a:p>
                      <a:r>
                        <a:rPr lang="en-US" dirty="0" smtClean="0"/>
                        <a:t>SERIAL</a:t>
                      </a:r>
                      <a:r>
                        <a:rPr lang="en-US" baseline="0" dirty="0" smtClean="0"/>
                        <a:t>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COMMON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BOTANICAL</a:t>
                      </a:r>
                      <a:r>
                        <a:rPr lang="en-US" baseline="0" dirty="0" smtClean="0"/>
                        <a:t> 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NUMBER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152286"/>
                  </a:ext>
                </a:extLst>
              </a:tr>
              <a:tr h="66379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Chili pepper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Capsicum annum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97608"/>
                  </a:ext>
                </a:extLst>
              </a:tr>
              <a:tr h="3913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Papaya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Carica</a:t>
                      </a: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papaya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39175"/>
                  </a:ext>
                </a:extLst>
              </a:tr>
              <a:tr h="391311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Coconut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Cocos </a:t>
                      </a:r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nucifera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008558"/>
                  </a:ext>
                </a:extLst>
              </a:tr>
              <a:tr h="66379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Indian almond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Terminalia </a:t>
                      </a:r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catappa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77115"/>
                  </a:ext>
                </a:extLst>
              </a:tr>
              <a:tr h="66379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05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Key lime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Citrus</a:t>
                      </a:r>
                      <a:r>
                        <a:rPr lang="en-US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aurantifolia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659083"/>
                  </a:ext>
                </a:extLst>
              </a:tr>
              <a:tr h="66379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guava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Psidium</a:t>
                      </a: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guajava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3198"/>
                  </a:ext>
                </a:extLst>
              </a:tr>
              <a:tr h="663795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Princess vine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Cissus</a:t>
                      </a: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verticillata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425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45" y="287179"/>
            <a:ext cx="60068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STATUS-PLANT SPECIES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31229"/>
              </p:ext>
            </p:extLst>
          </p:nvPr>
        </p:nvGraphicFramePr>
        <p:xfrm>
          <a:off x="990600" y="1676400"/>
          <a:ext cx="10744200" cy="4528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6050">
                  <a:extLst>
                    <a:ext uri="{9D8B030D-6E8A-4147-A177-3AD203B41FA5}">
                      <a16:colId xmlns:a16="http://schemas.microsoft.com/office/drawing/2014/main" val="3905626583"/>
                    </a:ext>
                  </a:extLst>
                </a:gridCol>
                <a:gridCol w="2686050">
                  <a:extLst>
                    <a:ext uri="{9D8B030D-6E8A-4147-A177-3AD203B41FA5}">
                      <a16:colId xmlns:a16="http://schemas.microsoft.com/office/drawing/2014/main" val="324896913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928793248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1169914622"/>
                    </a:ext>
                  </a:extLst>
                </a:gridCol>
              </a:tblGrid>
              <a:tr h="4851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SERIAL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NUMBER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COMMON NAME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BOTANICAL</a:t>
                      </a:r>
                      <a:r>
                        <a:rPr lang="en-US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NAME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2152286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Creeping false holly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Jaltomata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procumbens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397608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Summer grapes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Vitis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aestivalis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539175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Tamarind tree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Tamarindus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3008558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Cabbage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Brassica</a:t>
                      </a:r>
                      <a:r>
                        <a:rPr lang="en-US" sz="20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oleracea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577115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Okra/lady’s finger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Abelomoschus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esculentus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3659083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Mango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Magnifera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293198"/>
                  </a:ext>
                </a:extLst>
              </a:tr>
              <a:tr h="48514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Watermelon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Citrullus</a:t>
                      </a:r>
                      <a:r>
                        <a:rPr lang="en-US" sz="20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lanatus</a:t>
                      </a:r>
                      <a:endParaRPr lang="en-US" sz="20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9542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68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03045" y="287179"/>
            <a:ext cx="6006846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32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BIODIVERSITY STATUS- BUTTERFLIES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11"/>
          </p:nvPr>
        </p:nvSpPr>
        <p:spPr>
          <a:xfrm>
            <a:off x="4165600" y="6461974"/>
            <a:ext cx="3860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/>
              <a:t>12/1/2022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12"/>
          </p:nvPr>
        </p:nvSpPr>
        <p:spPr>
          <a:xfrm>
            <a:off x="8737600" y="6461974"/>
            <a:ext cx="284480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90243"/>
              </p:ext>
            </p:extLst>
          </p:nvPr>
        </p:nvGraphicFramePr>
        <p:xfrm>
          <a:off x="1295400" y="1828800"/>
          <a:ext cx="9601200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val="430984662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692438424"/>
                    </a:ext>
                  </a:extLst>
                </a:gridCol>
                <a:gridCol w="3200400">
                  <a:extLst>
                    <a:ext uri="{9D8B030D-6E8A-4147-A177-3AD203B41FA5}">
                      <a16:colId xmlns:a16="http://schemas.microsoft.com/office/drawing/2014/main" val="2535678500"/>
                    </a:ext>
                  </a:extLst>
                </a:gridCol>
              </a:tblGrid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SERIAL NUMBER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Common name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Zoological name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6632614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Common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palmfly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Elymnias</a:t>
                      </a:r>
                      <a:r>
                        <a:rPr lang="en-US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hypermnestra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877668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Chocolate </a:t>
                      </a:r>
                      <a:r>
                        <a:rPr lang="en-US" sz="2400" dirty="0" err="1" smtClean="0"/>
                        <a:t>pancy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Junonia</a:t>
                      </a:r>
                      <a:r>
                        <a:rPr lang="en-US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iphita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05549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03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Lemon pansy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Junonia</a:t>
                      </a: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lemonias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39865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Common grass yellow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Eurama</a:t>
                      </a: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hecabe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6042607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Common</a:t>
                      </a:r>
                      <a:r>
                        <a:rPr lang="en-US" sz="2400" baseline="0" dirty="0" smtClean="0"/>
                        <a:t> castor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Ariadne</a:t>
                      </a:r>
                      <a:r>
                        <a:rPr lang="en-US" sz="2400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marione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4603031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Citrus swallow tail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Papilio</a:t>
                      </a: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demodocus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3447622"/>
                  </a:ext>
                </a:extLst>
              </a:tr>
              <a:tr h="40005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07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Common </a:t>
                      </a:r>
                      <a:r>
                        <a:rPr lang="en-US" sz="2400" dirty="0" err="1" smtClean="0"/>
                        <a:t>mormon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Papilio</a:t>
                      </a:r>
                      <a:r>
                        <a:rPr lang="en-US" sz="2400" i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i="1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polytes</a:t>
                      </a:r>
                      <a:endParaRPr lang="en-US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488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422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</TotalTime>
  <Words>993</Words>
  <Application>Microsoft Office PowerPoint</Application>
  <PresentationFormat>Widescreen</PresentationFormat>
  <Paragraphs>272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Arial MT</vt:lpstr>
      <vt:lpstr>Calibri</vt:lpstr>
      <vt:lpstr>Courier New</vt:lpstr>
      <vt:lpstr>Times New Roman</vt:lpstr>
      <vt:lpstr>Wingdings</vt:lpstr>
      <vt:lpstr>Office Theme</vt:lpstr>
      <vt:lpstr> ENVIRONMENTAL AUDIT REPORT OF OUR SCHOOL</vt:lpstr>
      <vt:lpstr>INTRODUCTION</vt:lpstr>
      <vt:lpstr>OBJECTIVES</vt:lpstr>
      <vt:lpstr>METHODOLOGY</vt:lpstr>
      <vt:lpstr>AUDIT STAGE</vt:lpstr>
      <vt:lpstr>AUDIT STAGE CLIMATIC PARAMETERS</vt:lpstr>
      <vt:lpstr>BIODIVERSITY STATUS- PLANT SPECIES</vt:lpstr>
      <vt:lpstr>BIODIVERSITY STATUS-PLANT SPECIES</vt:lpstr>
      <vt:lpstr>BIODIVERSITY STATUS- BUTTERFLIES</vt:lpstr>
      <vt:lpstr>BIODIVERSITY STATUS- SPIDERS</vt:lpstr>
      <vt:lpstr>BIODIVERSITY STATUS- SPIDERS</vt:lpstr>
      <vt:lpstr>BIODIVERSITY STATUS- SPIDERS</vt:lpstr>
      <vt:lpstr>BIODIVERSITY STATUS- BUTTERFLIES</vt:lpstr>
      <vt:lpstr>BIODIVERSITY STATUS- REPTILES</vt:lpstr>
      <vt:lpstr>WATER CONSERVATION MEASURES</vt:lpstr>
      <vt:lpstr>ENERGY CONSERVATION MEASURES</vt:lpstr>
      <vt:lpstr>MITIGATION AND MANAGEMENT PRACTICES</vt:lpstr>
      <vt:lpstr>MITIGATION AND MANAGEMENT PRACTICES</vt:lpstr>
      <vt:lpstr>MITIGATION AND MANAGEMENT PRACTICES</vt:lpstr>
      <vt:lpstr>MITIGATION AND MANAGEMENT PRACTICES</vt:lpstr>
      <vt:lpstr>RECOMMENDATIONS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ergvinayaka</dc:creator>
  <cp:lastModifiedBy>Vagdevi</cp:lastModifiedBy>
  <cp:revision>77</cp:revision>
  <dcterms:created xsi:type="dcterms:W3CDTF">2022-12-03T08:06:07Z</dcterms:created>
  <dcterms:modified xsi:type="dcterms:W3CDTF">2022-12-15T10:45:22Z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2022-12-01T00:00:00Z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2022-12-03T00:00:00Z</vt:filetime>
  </property>
</Properties>
</file>